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4"/>
  </p:sldMasterIdLst>
  <p:notesMasterIdLst>
    <p:notesMasterId r:id="rId36"/>
  </p:notesMasterIdLst>
  <p:handoutMasterIdLst>
    <p:handoutMasterId r:id="rId37"/>
  </p:handoutMasterIdLst>
  <p:sldIdLst>
    <p:sldId id="299" r:id="rId5"/>
    <p:sldId id="300" r:id="rId6"/>
    <p:sldId id="301" r:id="rId7"/>
    <p:sldId id="260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3" r:id="rId24"/>
    <p:sldId id="321" r:id="rId25"/>
    <p:sldId id="322" r:id="rId26"/>
    <p:sldId id="325" r:id="rId27"/>
    <p:sldId id="326" r:id="rId28"/>
    <p:sldId id="327" r:id="rId29"/>
    <p:sldId id="328" r:id="rId30"/>
    <p:sldId id="334" r:id="rId31"/>
    <p:sldId id="330" r:id="rId32"/>
    <p:sldId id="331" r:id="rId33"/>
    <p:sldId id="332" r:id="rId34"/>
    <p:sldId id="335" r:id="rId35"/>
  </p:sldIdLst>
  <p:sldSz cx="12192000" cy="6858000"/>
  <p:notesSz cx="1023302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108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21" cy="3547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5818" y="0"/>
            <a:ext cx="4434921" cy="3547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27A27-62BE-4159-ADF6-B700E2DFB5FC}" type="datetimeFigureOut">
              <a:rPr lang="en-GB" smtClean="0"/>
              <a:t>10/02/2025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6581"/>
            <a:ext cx="4434921" cy="3547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5818" y="6746581"/>
            <a:ext cx="4434921" cy="3547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8C65A-B6F5-4568-BCFA-346787D8C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2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311" cy="355124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6346" y="0"/>
            <a:ext cx="4434311" cy="355124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F3E03AAD-E90C-4AE3-BFC9-CC59E02C3225}" type="datetimeFigureOut">
              <a:rPr lang="en-GB" smtClean="0"/>
              <a:t>10/02/2025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47963" y="531813"/>
            <a:ext cx="4737100" cy="2665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303" y="3373676"/>
            <a:ext cx="8186420" cy="3196114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6119"/>
            <a:ext cx="4434311" cy="355124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6346" y="6746119"/>
            <a:ext cx="4434311" cy="355124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C7CBB773-B53D-41B7-9A3B-E6071C122D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99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019184F-251B-4055-9671-2A593FB843CD}" type="datetime1">
              <a:rPr lang="en-GB" smtClean="0"/>
              <a:t>10/02/2025</a:t>
            </a:fld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A5B08488-2DBE-4E62-B7EE-BA7D2927C7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47706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019184F-251B-4055-9671-2A593FB843CD}" type="datetime1">
              <a:rPr lang="en-GB" smtClean="0"/>
              <a:t>10/02/2025</a:t>
            </a:fld>
            <a:endParaRPr lang="en-GB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A5B08488-2DBE-4E62-B7EE-BA7D2927C7BD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7211055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019184F-251B-4055-9671-2A593FB843CD}" type="datetime1">
              <a:rPr lang="en-GB" smtClean="0"/>
              <a:t>10/02/2025</a:t>
            </a:fld>
            <a:endParaRPr lang="en-GB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A5B08488-2DBE-4E62-B7EE-BA7D2927C7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02789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592789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156473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A0E8-F401-4B53-88CA-B26444DD73C9}" type="datetime1">
              <a:rPr lang="en-GB" smtClean="0"/>
              <a:t>10/02/2025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887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55EF8-D140-4F14-8041-DCAFEF726B0A}" type="datetime1">
              <a:rPr lang="en-GB" smtClean="0"/>
              <a:t>10/02/2025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39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019184F-251B-4055-9671-2A593FB843CD}" type="datetime1">
              <a:rPr lang="en-GB" smtClean="0"/>
              <a:t>10/02/2025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A5B08488-2DBE-4E62-B7EE-BA7D2927C7BD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3339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019184F-251B-4055-9671-2A593FB843CD}" type="datetime1">
              <a:rPr lang="en-GB" smtClean="0"/>
              <a:t>10/02/2025</a:t>
            </a:fld>
            <a:endParaRPr lang="en-GB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A5B08488-2DBE-4E62-B7EE-BA7D2927C7BD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88877004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019184F-251B-4055-9671-2A593FB843CD}" type="datetime1">
              <a:rPr lang="en-GB" smtClean="0"/>
              <a:t>10/02/2025</a:t>
            </a:fld>
            <a:endParaRPr lang="en-GB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GB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A5B08488-2DBE-4E62-B7EE-BA7D2927C7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01570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019184F-251B-4055-9671-2A593FB843CD}" type="datetime1">
              <a:rPr lang="en-GB" smtClean="0"/>
              <a:t>10/02/2025</a:t>
            </a:fld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A5B08488-2DBE-4E62-B7EE-BA7D2927C7BD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62836304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019184F-251B-4055-9671-2A593FB843CD}" type="datetime1">
              <a:rPr lang="en-GB" smtClean="0"/>
              <a:t>10/02/2025</a:t>
            </a:fld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A5B08488-2DBE-4E62-B7EE-BA7D2927C7BD}" type="slidenum">
              <a:rPr lang="en-GB" smtClean="0"/>
              <a:t>‹#›</a:t>
            </a:fld>
            <a:endParaRPr lang="en-GB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250614232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019184F-251B-4055-9671-2A593FB843CD}" type="datetime1">
              <a:rPr lang="en-GB" smtClean="0"/>
              <a:t>10/02/2025</a:t>
            </a:fld>
            <a:endParaRPr lang="en-GB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GB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A5B08488-2DBE-4E62-B7EE-BA7D2927C7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29514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019184F-251B-4055-9671-2A593FB843CD}" type="datetime1">
              <a:rPr lang="en-GB" smtClean="0"/>
              <a:t>10/02/2025</a:t>
            </a:fld>
            <a:endParaRPr lang="en-GB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A5B08488-2DBE-4E62-B7EE-BA7D2927C7BD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65670014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4pPr>
            <a:lvl5pPr marL="1828800" indent="0">
              <a:buNone/>
              <a:defRPr sz="1400">
                <a:solidFill>
                  <a:srgbClr val="00376F"/>
                </a:solidFill>
                <a:latin typeface="Consolas" panose="020B0609020204030204" pitchFamily="49" charset="0"/>
                <a:ea typeface="Consolas" panose="020B0609020204030204" pitchFamily="49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7019184F-251B-4055-9671-2A593FB843CD}" type="datetime1">
              <a:rPr lang="en-GB" smtClean="0"/>
              <a:t>10/02/2025</a:t>
            </a:fld>
            <a:endParaRPr lang="en-GB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GB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A5B08488-2DBE-4E62-B7EE-BA7D2927C7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23407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99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5" r:id="rId14"/>
    <p:sldLayoutId id="2147483716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10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TREE MANIPULATION QUERY DEPTH – HEIGHT– CODE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 b="0" i="0">
                <a:effectLst/>
              </a:rPr>
              <a:t>Insert a new node with the identifier (id) u as the leftmost child of the node with the identifier (id) v in the tree</a:t>
            </a:r>
            <a:endParaRPr lang="en-US" sz="2000"/>
          </a:p>
          <a:p>
            <a:pPr marL="0" indent="0">
              <a:buNone/>
            </a:pPr>
            <a:endParaRPr lang="en-US" sz="2000">
              <a:latin typeface="Consolas" panose="020B0609020204030204" pitchFamily="49" charset="0"/>
            </a:endParaRP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EF79AA-52BB-F91E-5C0E-C142FAA65CBC}"/>
              </a:ext>
            </a:extLst>
          </p:cNvPr>
          <p:cNvSpPr txBox="1">
            <a:spLocks noChangeArrowheads="1"/>
          </p:cNvSpPr>
          <p:nvPr/>
        </p:nvSpPr>
        <p:spPr>
          <a:xfrm>
            <a:off x="1487488" y="1628800"/>
            <a:ext cx="4104456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insert(Node* r, int u, int v){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Node* p = find(r,v);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if(p == NULL) return;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q = makeNode(u);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if(p-&gt;leftMostChild == NULL){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p-&gt;leftMostChild = q;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q-&gt;parent = p;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return; }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h = p-&gt;leftMostChild;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while(h-&gt;rightSibling != NULL)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h = h-&gt;rightSibling;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h-&gt;rightSibling = q;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q-&gt;parent = p;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3284AE0-DDBB-66A2-E85E-8C40C16FD0CD}"/>
              </a:ext>
            </a:extLst>
          </p:cNvPr>
          <p:cNvSpPr txBox="1">
            <a:spLocks noChangeArrowheads="1"/>
          </p:cNvSpPr>
          <p:nvPr/>
        </p:nvSpPr>
        <p:spPr>
          <a:xfrm>
            <a:off x="6600056" y="1612731"/>
            <a:ext cx="4104456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Node* find(Node* r, int u){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if(r == NULL) return NULL;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if(r-&gt;id == u) return r;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Node* p = r-&gt;leftMostChild;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while(p != NULL){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    Node* q = find(p,u);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    if(q != NULL) return q;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    p = p-&gt;rightSibling;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return NULL;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52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11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TREE MANIPULATION QUERY DEPTH – HEIGHT– CODE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pPr lvl="1"/>
            <a:r>
              <a:rPr lang="en-US" sz="2000" b="0" i="0">
                <a:effectLst/>
              </a:rPr>
              <a:t>Find the depth and height of a tree</a:t>
            </a:r>
            <a:endParaRPr lang="en-US" sz="2000">
              <a:latin typeface="Consolas" panose="020B0609020204030204" pitchFamily="49" charset="0"/>
            </a:endParaRP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EF79AA-52BB-F91E-5C0E-C142FAA65CBC}"/>
              </a:ext>
            </a:extLst>
          </p:cNvPr>
          <p:cNvSpPr txBox="1">
            <a:spLocks noChangeArrowheads="1"/>
          </p:cNvSpPr>
          <p:nvPr/>
        </p:nvSpPr>
        <p:spPr>
          <a:xfrm>
            <a:off x="1487488" y="1484784"/>
            <a:ext cx="4104456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int depth(Node* r){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p = r;    int d = 0;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while(p != NULL){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d += 1;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 = p-&gt;parent;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return d;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3284AE0-DDBB-66A2-E85E-8C40C16FD0CD}"/>
              </a:ext>
            </a:extLst>
          </p:cNvPr>
          <p:cNvSpPr txBox="1">
            <a:spLocks noChangeArrowheads="1"/>
          </p:cNvSpPr>
          <p:nvPr/>
        </p:nvSpPr>
        <p:spPr>
          <a:xfrm>
            <a:off x="6600056" y="1484784"/>
            <a:ext cx="4680520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int height(Node* r){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int maxH = 0;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if(r == NULL) return 0;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for(Node* p = r-&gt;leftMostChild; p != NULL; p = p-&gt;rightSibling){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    int h = height(p);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    if(h &gt; maxH) maxH = h;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return maxH + 1;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843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12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TREE MANIPULATION QUERY DEPTH – HEIGHT– CODE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 b="0" i="0">
                <a:effectLst/>
              </a:rPr>
              <a:t>Some functions:</a:t>
            </a:r>
            <a:endParaRPr lang="en-US" sz="2000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EF79AA-52BB-F91E-5C0E-C142FAA65CBC}"/>
              </a:ext>
            </a:extLst>
          </p:cNvPr>
          <p:cNvSpPr txBox="1">
            <a:spLocks noChangeArrowheads="1"/>
          </p:cNvSpPr>
          <p:nvPr/>
        </p:nvSpPr>
        <p:spPr>
          <a:xfrm>
            <a:off x="551384" y="1488171"/>
            <a:ext cx="5253208" cy="46051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solve(){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root = NULL; char cmd[50];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while(1){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	scanf("%s",cmd);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	if(strcmp(cmd,"*") == 0) break;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else if(strcmp(cmd,"MakeRoot") == 0){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int id;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scanf("%d",&amp;id);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root = makeNode(id);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else if(strcmp(cmd,"Insert") == 0){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int u,v; scanf("%d%d",&amp;u,&amp;v);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insert(root,u,v);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}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3284AE0-DDBB-66A2-E85E-8C40C16FD0CD}"/>
              </a:ext>
            </a:extLst>
          </p:cNvPr>
          <p:cNvSpPr txBox="1">
            <a:spLocks noChangeArrowheads="1"/>
          </p:cNvSpPr>
          <p:nvPr/>
        </p:nvSpPr>
        <p:spPr>
          <a:xfrm>
            <a:off x="6255170" y="1488171"/>
            <a:ext cx="5544616" cy="46051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else if(strcmp(cmd,"Height") == 0){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int id; scanf("%d",&amp;id);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Node* p = find(root,id);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	   printf("%d\n", height(p));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}else if(strcmp(cmd,"Depth") == 0){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int id; scanf("%d",&amp;id);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Node* p = find(root,id);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int ans = depth(p);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printf("%d\n",ans);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freeTree(root);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1335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13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TREE MANIPULATION QUERY DEPTH – HEIGHT– CODE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 b="0" i="0">
                <a:solidFill>
                  <a:srgbClr val="374151"/>
                </a:solidFill>
                <a:effectLst/>
              </a:rPr>
              <a:t>Some functions:</a:t>
            </a:r>
            <a:endParaRPr lang="en-US" sz="2000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EF79AA-52BB-F91E-5C0E-C142FAA65CBC}"/>
              </a:ext>
            </a:extLst>
          </p:cNvPr>
          <p:cNvSpPr txBox="1">
            <a:spLocks noChangeArrowheads="1"/>
          </p:cNvSpPr>
          <p:nvPr/>
        </p:nvSpPr>
        <p:spPr>
          <a:xfrm>
            <a:off x="551384" y="1488171"/>
            <a:ext cx="5253208" cy="46051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solve();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3284AE0-DDBB-66A2-E85E-8C40C16FD0CD}"/>
              </a:ext>
            </a:extLst>
          </p:cNvPr>
          <p:cNvSpPr txBox="1">
            <a:spLocks noChangeArrowheads="1"/>
          </p:cNvSpPr>
          <p:nvPr/>
        </p:nvSpPr>
        <p:spPr>
          <a:xfrm>
            <a:off x="6255170" y="1488171"/>
            <a:ext cx="5544616" cy="46051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freeTree(Node* r){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if(r == NULL) return;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p = r-&gt;leftMostChild;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while(p != NULL){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Node* np = p-&gt;rightSibling;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free(p);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 = np;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free(r);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4034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14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TREE MANIPULATION AND TRAVERSAL (P.04.09.02)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556E7-5E43-2049-403E-DC0BF95F08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 b="0" i="0">
                <a:effectLst/>
              </a:rPr>
              <a:t>Each node of the tree has a unique integer identifier (id). Perform a series of the following actions, including operations related to tree construction and traversal:</a:t>
            </a:r>
          </a:p>
          <a:p>
            <a:pPr lvl="1"/>
            <a:r>
              <a:rPr lang="en-US" b="1" i="0">
                <a:effectLst/>
              </a:rPr>
              <a:t>MakeRoot u:</a:t>
            </a:r>
            <a:r>
              <a:rPr lang="en-US" b="0" i="0">
                <a:effectLst/>
              </a:rPr>
              <a:t> Create the root node with id u.</a:t>
            </a:r>
          </a:p>
          <a:p>
            <a:pPr lvl="1"/>
            <a:r>
              <a:rPr lang="en-US" b="1" i="0">
                <a:effectLst/>
              </a:rPr>
              <a:t>Insert u v:</a:t>
            </a:r>
            <a:r>
              <a:rPr lang="en-US" b="0" i="0">
                <a:effectLst/>
              </a:rPr>
              <a:t> Create a new node with id u and insert it at the end of the list of children of the node with id v.</a:t>
            </a:r>
          </a:p>
          <a:p>
            <a:pPr lvl="1"/>
            <a:r>
              <a:rPr lang="en-US" b="1" i="0">
                <a:effectLst/>
              </a:rPr>
              <a:t>PreOrder:</a:t>
            </a:r>
            <a:r>
              <a:rPr lang="en-US" b="0" i="0">
                <a:effectLst/>
              </a:rPr>
              <a:t> Print the order of nodes during the pre-order tree traversal.</a:t>
            </a:r>
          </a:p>
          <a:p>
            <a:pPr lvl="1"/>
            <a:r>
              <a:rPr lang="en-US" b="1" i="0">
                <a:effectLst/>
              </a:rPr>
              <a:t>InOrder:</a:t>
            </a:r>
            <a:r>
              <a:rPr lang="en-US" b="0" i="0">
                <a:effectLst/>
              </a:rPr>
              <a:t> Print the order of nodes during the in-order tree traversal.</a:t>
            </a:r>
          </a:p>
          <a:p>
            <a:pPr lvl="1"/>
            <a:r>
              <a:rPr lang="en-US" b="1" i="0">
                <a:effectLst/>
              </a:rPr>
              <a:t>PostOrder:</a:t>
            </a:r>
            <a:r>
              <a:rPr lang="en-US" b="0" i="0">
                <a:effectLst/>
              </a:rPr>
              <a:t> Print the order of nodes during the post-order tree traversal.</a:t>
            </a:r>
          </a:p>
          <a:p>
            <a:pPr algn="l"/>
            <a:r>
              <a:rPr lang="en-US" b="0" i="0">
                <a:effectLst/>
              </a:rPr>
              <a:t>The input consists of lines, each line representing one of the described actions. The last line is marked by * to indicate the end of the data. </a:t>
            </a:r>
          </a:p>
          <a:p>
            <a:pPr algn="l"/>
            <a:r>
              <a:rPr lang="en-US" b="0" i="0">
                <a:effectLst/>
              </a:rPr>
              <a:t>The output should, on each line, display the order of nodes visited during the pre-order, in-order, and post-order traversals corresponding to the actions PreOrder, InOrder, PostOrder, respectively, as read from the input data.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25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15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TREE MANIPULATION AND TRAVERSAL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/>
              <a:t>Example: input and output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2F1E72D-7ECD-4A7F-7151-F4AE67D85925}"/>
              </a:ext>
            </a:extLst>
          </p:cNvPr>
          <p:cNvGraphicFramePr>
            <a:graphicFrameLocks noGrp="1"/>
          </p:cNvGraphicFramePr>
          <p:nvPr/>
        </p:nvGraphicFramePr>
        <p:xfrm>
          <a:off x="4151784" y="1268760"/>
          <a:ext cx="4752528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4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7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9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478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MakeRoot 10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11 10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1 10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3 10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InOrder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5 11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4 11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8 3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PreOrder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2 3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7 3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6 4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 9 4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InOrder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PostOrder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11 10 1 3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10 11 5 4 1 3 8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5 11 6 4 9 10 1 8 3 2 7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5 6 9 4 11 1 8 2 7 3 10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458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16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TREE MANIPULATION AND TRAVERSAL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/>
              <a:t>Data structure:</a:t>
            </a:r>
          </a:p>
          <a:p>
            <a:pPr marL="0" indent="0">
              <a:buNone/>
            </a:pPr>
            <a:endParaRPr lang="en-US" sz="2000">
              <a:latin typeface="Consolas" panose="020B0609020204030204" pitchFamily="49" charset="0"/>
            </a:endParaRP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 b="0" i="0">
                <a:effectLst/>
              </a:rPr>
              <a:t>Create a new node with </a:t>
            </a:r>
            <a:r>
              <a:rPr lang="en-US"/>
              <a:t>id =u: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E3001A-B466-A821-C604-8579526FD543}"/>
              </a:ext>
            </a:extLst>
          </p:cNvPr>
          <p:cNvSpPr txBox="1">
            <a:spLocks noChangeArrowheads="1"/>
          </p:cNvSpPr>
          <p:nvPr/>
        </p:nvSpPr>
        <p:spPr>
          <a:xfrm>
            <a:off x="4007768" y="1146647"/>
            <a:ext cx="7128792" cy="196847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struct Node{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int id;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leftMostChild;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rightSibling;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EF79AA-52BB-F91E-5C0E-C142FAA65CBC}"/>
              </a:ext>
            </a:extLst>
          </p:cNvPr>
          <p:cNvSpPr txBox="1">
            <a:spLocks noChangeArrowheads="1"/>
          </p:cNvSpPr>
          <p:nvPr/>
        </p:nvSpPr>
        <p:spPr>
          <a:xfrm>
            <a:off x="4011095" y="3861048"/>
            <a:ext cx="7128792" cy="226468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Node* makeNode(int u){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p = (Node*)malloc(sizeof(Node));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p-&gt;id = u;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p-&gt;leftMostChild = NULL;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p-&gt;rightSibling = NULL;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return p;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1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17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TREE MANIPULATION AND TRAVERSAL - PSEUDOCODE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 b="0" i="0">
                <a:effectLst/>
              </a:rPr>
              <a:t>Insert a new node with the identifier (id) u as the leftmost child of the node with the identifier (id) v in the tree.</a:t>
            </a:r>
            <a:endParaRPr lang="en-US" sz="2000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EF79AA-52BB-F91E-5C0E-C142FAA65CBC}"/>
              </a:ext>
            </a:extLst>
          </p:cNvPr>
          <p:cNvSpPr txBox="1">
            <a:spLocks noChangeArrowheads="1"/>
          </p:cNvSpPr>
          <p:nvPr/>
        </p:nvSpPr>
        <p:spPr>
          <a:xfrm>
            <a:off x="1477252" y="1844824"/>
            <a:ext cx="4104456" cy="41764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insert(Node* r, int u, int v){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 = find(r, v)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p is NULL then return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q = makeNode(u)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p.leftMostChild is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p.leftMostChild = q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h = p.leftMostChild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while h.rightSibling is not NULL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h = h.rightSibling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h.rightSibling = q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3284AE0-DDBB-66A2-E85E-8C40C16FD0CD}"/>
              </a:ext>
            </a:extLst>
          </p:cNvPr>
          <p:cNvSpPr txBox="1">
            <a:spLocks noChangeArrowheads="1"/>
          </p:cNvSpPr>
          <p:nvPr/>
        </p:nvSpPr>
        <p:spPr>
          <a:xfrm>
            <a:off x="6610292" y="1462709"/>
            <a:ext cx="4104456" cy="47525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Node* find(Node* r, int u){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r is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 NULL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r.id is equal to u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 r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 = r.leftMostChild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while p is not NULL do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q = find(p, u)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if q is not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return q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 = p.rightSibling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while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return NULL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49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18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661920" cy="436098"/>
          </a:xfrm>
        </p:spPr>
        <p:txBody>
          <a:bodyPr/>
          <a:lstStyle/>
          <a:p>
            <a:r>
              <a:rPr lang="en-US" sz="2800"/>
              <a:t>TREE MANIPULATION AND TRAVERSAL - PSEUDOCODE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 b="0" i="0">
                <a:effectLst/>
              </a:rPr>
              <a:t>Perform tree traversal in pre-order, in-order, and post-order</a:t>
            </a:r>
            <a:r>
              <a:rPr lang="en-US"/>
              <a:t>.</a:t>
            </a:r>
            <a:endParaRPr lang="en-US" sz="2000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EF79AA-52BB-F91E-5C0E-C142FAA65CBC}"/>
              </a:ext>
            </a:extLst>
          </p:cNvPr>
          <p:cNvSpPr txBox="1">
            <a:spLocks noChangeArrowheads="1"/>
          </p:cNvSpPr>
          <p:nvPr/>
        </p:nvSpPr>
        <p:spPr>
          <a:xfrm>
            <a:off x="479376" y="1484784"/>
            <a:ext cx="3672408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preOrder(Node* r){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r is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print(r.id) // Visit the root r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 = r.leftMostChild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while p is not NULL do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preOrder(p)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 = p.rightSibling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while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26CF0-94A7-8645-2C76-CC2B300AAF36}"/>
              </a:ext>
            </a:extLst>
          </p:cNvPr>
          <p:cNvSpPr txBox="1">
            <a:spLocks noChangeArrowheads="1"/>
          </p:cNvSpPr>
          <p:nvPr/>
        </p:nvSpPr>
        <p:spPr>
          <a:xfrm>
            <a:off x="4151784" y="1484784"/>
            <a:ext cx="3672408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inOrder(Node* r){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r is NULL then return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 = r.leftMostChild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inOrder(p)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print(r.id)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p is NULL then return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 = p.rightSibling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while p is not NULL do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inOrder(p)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 := p.rightSibling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while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0404B4F-A113-B22C-4AF0-A5227328A447}"/>
              </a:ext>
            </a:extLst>
          </p:cNvPr>
          <p:cNvSpPr txBox="1">
            <a:spLocks noChangeArrowheads="1"/>
          </p:cNvSpPr>
          <p:nvPr/>
        </p:nvSpPr>
        <p:spPr>
          <a:xfrm>
            <a:off x="7827496" y="1484784"/>
            <a:ext cx="3672408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postOrder(Node* r){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if r is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 = r.leftMostChild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while p is not NULL do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postOrder(p)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 = p.rightSibling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while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print(r.id)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4547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19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TREE MANIPULATION AND TRAVERSAL - PSEUDOCODE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 b="0" i="0">
                <a:effectLst/>
              </a:rPr>
              <a:t>Insert a new node with the identifier (id) u as the leftmost child of the node with the identifier (id) v in the tree.</a:t>
            </a:r>
            <a:endParaRPr lang="en-US" sz="2000"/>
          </a:p>
          <a:p>
            <a:pPr marL="0" indent="0">
              <a:buNone/>
            </a:pPr>
            <a:endParaRPr lang="en-US" sz="2000">
              <a:latin typeface="Consolas" panose="020B0609020204030204" pitchFamily="49" charset="0"/>
            </a:endParaRP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EF79AA-52BB-F91E-5C0E-C142FAA65CBC}"/>
              </a:ext>
            </a:extLst>
          </p:cNvPr>
          <p:cNvSpPr txBox="1">
            <a:spLocks noChangeArrowheads="1"/>
          </p:cNvSpPr>
          <p:nvPr/>
        </p:nvSpPr>
        <p:spPr>
          <a:xfrm>
            <a:off x="1487488" y="1687497"/>
            <a:ext cx="4104456" cy="425010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insert(Node* r, int u, int v){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p = find(r,v);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if(p == NULL) return;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q = makeNode(u);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if(p-&gt;leftMostChild == NULL){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p-&gt;leftMostChild = q;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h = p-&gt;leftMostChild;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while(h-&gt;rightSibling != NULL)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h = h-&gt;rightSibling;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h-&gt;rightSibling = q;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3284AE0-DDBB-66A2-E85E-8C40C16FD0CD}"/>
              </a:ext>
            </a:extLst>
          </p:cNvPr>
          <p:cNvSpPr txBox="1">
            <a:spLocks noChangeArrowheads="1"/>
          </p:cNvSpPr>
          <p:nvPr/>
        </p:nvSpPr>
        <p:spPr>
          <a:xfrm>
            <a:off x="6600058" y="1657227"/>
            <a:ext cx="4104456" cy="428037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Node* find(Node* r, int u){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if(r == NULL) return NULL;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if(r-&gt;id == u) return r;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Node* p = r-&gt;leftMostChild;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while(p != NULL){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    Node* q = find(p,u);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    if(q != NULL) return q;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    p = p-&gt;rightSibling;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return NULL;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025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Linh AvantGarde" panose="02000603030000020004" pitchFamily="2" charset="0"/>
              </a:rPr>
              <a:t>C PROGRAMMING BASIC</a:t>
            </a:r>
            <a:endParaRPr lang="en-US" altLang="zh-CN" sz="4000" b="1" dirty="0">
              <a:solidFill>
                <a:schemeClr val="bg1"/>
              </a:solidFill>
              <a:latin typeface="Linh AvantGarde" panose="020006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20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661920" cy="436098"/>
          </a:xfrm>
        </p:spPr>
        <p:txBody>
          <a:bodyPr/>
          <a:lstStyle/>
          <a:p>
            <a:r>
              <a:rPr lang="en-US" sz="2800"/>
              <a:t>TREE MANIPULATION AND TRAVERSAL - CODE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 b="0" i="0">
                <a:effectLst/>
              </a:rPr>
              <a:t>Perform tree traversal in pre-order, in-order, and post-order</a:t>
            </a:r>
            <a:r>
              <a:rPr lang="en-US"/>
              <a:t>.</a:t>
            </a:r>
            <a:endParaRPr lang="en-US" sz="2000"/>
          </a:p>
          <a:p>
            <a:pPr marL="0" indent="0">
              <a:buNone/>
            </a:pPr>
            <a:endParaRPr lang="en-US" sz="2000">
              <a:latin typeface="Consolas" panose="020B0609020204030204" pitchFamily="49" charset="0"/>
            </a:endParaRP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EF79AA-52BB-F91E-5C0E-C142FAA65CBC}"/>
              </a:ext>
            </a:extLst>
          </p:cNvPr>
          <p:cNvSpPr txBox="1">
            <a:spLocks noChangeArrowheads="1"/>
          </p:cNvSpPr>
          <p:nvPr/>
        </p:nvSpPr>
        <p:spPr>
          <a:xfrm>
            <a:off x="479376" y="1484784"/>
            <a:ext cx="3672408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preOrder(Node* r){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if(r == NULL) return;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printf("%d ",r-&gt;id); // visit the root r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p = r-&gt;leftMostChild;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while(p != NULL){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preOrder(p);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 = p-&gt;rightSibling;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26CF0-94A7-8645-2C76-CC2B300AAF36}"/>
              </a:ext>
            </a:extLst>
          </p:cNvPr>
          <p:cNvSpPr txBox="1">
            <a:spLocks noChangeArrowheads="1"/>
          </p:cNvSpPr>
          <p:nvPr/>
        </p:nvSpPr>
        <p:spPr>
          <a:xfrm>
            <a:off x="4151784" y="1484784"/>
            <a:ext cx="3672408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inOrder(Node* r){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if(r == NULL) return;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p = r-&gt;leftMostChild;// the first (left-most) child of r: r1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inOrder(p);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printf("%d ",r-&gt;id);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if(p == NULL) return;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 = p-&gt;rightSibling; // p = the second child of r: r2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while(p != NULL){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inOrder(p);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 = p-&gt;rightSibling;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0404B4F-A113-B22C-4AF0-A5227328A447}"/>
              </a:ext>
            </a:extLst>
          </p:cNvPr>
          <p:cNvSpPr txBox="1">
            <a:spLocks noChangeArrowheads="1"/>
          </p:cNvSpPr>
          <p:nvPr/>
        </p:nvSpPr>
        <p:spPr>
          <a:xfrm>
            <a:off x="7827496" y="1484784"/>
            <a:ext cx="3672408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postOrder(Node* r){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if(r == NULL) return;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p = r-&gt;leftMostChild;// start with the first (left-most) child of r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while(p != NULL){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postOrder(p);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 = p-&gt;rightSibling;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printf("%d ",r-&gt;id);// lastly, visit the root r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2141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21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TREE MANIPULATION AND TRAVERSAL - CODE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 b="0" i="0">
                <a:effectLst/>
              </a:rPr>
              <a:t>Some functions</a:t>
            </a:r>
            <a:r>
              <a:rPr lang="en-US"/>
              <a:t>:</a:t>
            </a:r>
          </a:p>
          <a:p>
            <a:pPr marL="0" indent="0">
              <a:buNone/>
            </a:pPr>
            <a:endParaRPr lang="en-US" sz="2000">
              <a:latin typeface="Consolas" panose="020B0609020204030204" pitchFamily="49" charset="0"/>
            </a:endParaRP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EF79AA-52BB-F91E-5C0E-C142FAA65CBC}"/>
              </a:ext>
            </a:extLst>
          </p:cNvPr>
          <p:cNvSpPr txBox="1">
            <a:spLocks noChangeArrowheads="1"/>
          </p:cNvSpPr>
          <p:nvPr/>
        </p:nvSpPr>
        <p:spPr>
          <a:xfrm>
            <a:off x="551384" y="1488171"/>
            <a:ext cx="5253208" cy="47491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solve(){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root = NULL;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char cmd[50];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while(1){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scanf("%s",cmd);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if(strcmp(cmd,"*") == 0) break;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else if(strcmp(cmd,"MakeRoot") == 0){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int id;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scanf("%d",&amp;id);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root = makeNode(id);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}else if(strcmp(cmd,"Insert") == 0){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int u,v;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scanf("%d%d",&amp;u,&amp;v);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insert(root,u,v);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}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3284AE0-DDBB-66A2-E85E-8C40C16FD0CD}"/>
              </a:ext>
            </a:extLst>
          </p:cNvPr>
          <p:cNvSpPr txBox="1">
            <a:spLocks noChangeArrowheads="1"/>
          </p:cNvSpPr>
          <p:nvPr/>
        </p:nvSpPr>
        <p:spPr>
          <a:xfrm>
            <a:off x="6255170" y="1488171"/>
            <a:ext cx="5544616" cy="46051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else if(strcmp(cmd,"PreOrder") == 0){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preOrder(root);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printf("\n");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}else if(strcmp(cmd,"InOrder") == 0){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inOrder(root);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printf("\n");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}else if(strcmp(cmd,"PostOrder") == 0){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postOrder(root);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printf("\n");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freeTree(root);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5757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22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TREE MANIPULATION AND TRAVERSAL - CODE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 b="0" i="0">
                <a:effectLst/>
              </a:rPr>
              <a:t>Some functions:</a:t>
            </a:r>
            <a:endParaRPr lang="en-US" sz="2000"/>
          </a:p>
          <a:p>
            <a:pPr marL="0" indent="0">
              <a:buNone/>
            </a:pPr>
            <a:endParaRPr lang="en-US" sz="2000">
              <a:latin typeface="Consolas" panose="020B0609020204030204" pitchFamily="49" charset="0"/>
            </a:endParaRP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EF79AA-52BB-F91E-5C0E-C142FAA65CBC}"/>
              </a:ext>
            </a:extLst>
          </p:cNvPr>
          <p:cNvSpPr txBox="1">
            <a:spLocks noChangeArrowheads="1"/>
          </p:cNvSpPr>
          <p:nvPr/>
        </p:nvSpPr>
        <p:spPr>
          <a:xfrm>
            <a:off x="551384" y="1488171"/>
            <a:ext cx="5253208" cy="46051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solve();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3284AE0-DDBB-66A2-E85E-8C40C16FD0CD}"/>
              </a:ext>
            </a:extLst>
          </p:cNvPr>
          <p:cNvSpPr txBox="1">
            <a:spLocks noChangeArrowheads="1"/>
          </p:cNvSpPr>
          <p:nvPr/>
        </p:nvSpPr>
        <p:spPr>
          <a:xfrm>
            <a:off x="6255170" y="1488171"/>
            <a:ext cx="5544616" cy="46051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freeTree(Node* r){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if(r == NULL) return;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p = r-&gt;leftMostChild;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while(p != NULL){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Node* np = p-&gt;rightSibling;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free(p);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 = np;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free(r);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5061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23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FAMILY TREE (P.04.09.03)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556E7-5E43-2049-403E-DC0BF95F08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 rtl="0"/>
            <a:r>
              <a:rPr lang="en-US" b="0" i="0">
                <a:effectLst/>
              </a:rPr>
              <a:t>Given a family tree represented by child-parent (c,p) relations in which c is a child of p. Perform queries about the family tree:</a:t>
            </a:r>
          </a:p>
          <a:p>
            <a:pPr lvl="1"/>
            <a:r>
              <a:rPr lang="en-US" b="0" i="0">
                <a:effectLst/>
              </a:rPr>
              <a:t>descendants &lt;name&gt;: return number of descendants of the given &lt;name&gt;</a:t>
            </a:r>
          </a:p>
          <a:p>
            <a:pPr lvl="1"/>
            <a:r>
              <a:rPr lang="en-US" b="0" i="0">
                <a:effectLst/>
              </a:rPr>
              <a:t>generation &lt;name&gt;: return the number of generations of the descendants of the given &lt;name&gt;</a:t>
            </a:r>
          </a:p>
          <a:p>
            <a:pPr algn="l" rtl="0"/>
            <a:r>
              <a:rPr lang="en-US" b="0" i="0">
                <a:effectLst/>
              </a:rPr>
              <a:t>Note that: the total number of people in the family is less than or equal to 104</a:t>
            </a:r>
          </a:p>
          <a:p>
            <a:pPr algn="l" rtl="0"/>
            <a:r>
              <a:rPr lang="en-US" b="1" i="0">
                <a:effectLst/>
              </a:rPr>
              <a:t>Input</a:t>
            </a:r>
            <a:endParaRPr lang="en-US" b="0" i="0">
              <a:effectLst/>
            </a:endParaRPr>
          </a:p>
          <a:p>
            <a:pPr algn="l" rtl="0"/>
            <a:r>
              <a:rPr lang="en-US" b="0" i="0">
                <a:effectLst/>
              </a:rPr>
              <a:t>Contains two blocks. The first block contains information about child-parent, including lines (terminated by a line containing ***), each line contains: &lt;child&gt; &lt;parent&gt; where &lt;child&gt; is a string represented the name of the child and &lt;parent&gt; is a string represented the name of the parent. The second block contains lines (terminated by a line containing ***), each line contains two string &lt;cmd&gt; and &lt;param&gt; where &lt;cmd&gt; is the command (which can be descendants or generation) and &lt;param&gt; is the given name of the person participating in the query.</a:t>
            </a:r>
          </a:p>
          <a:p>
            <a:pPr algn="l" rtl="0"/>
            <a:r>
              <a:rPr lang="en-US" b="1" i="0">
                <a:effectLst/>
              </a:rPr>
              <a:t>Output</a:t>
            </a:r>
            <a:endParaRPr lang="en-US" b="0" i="0">
              <a:effectLst/>
            </a:endParaRPr>
          </a:p>
          <a:p>
            <a:pPr algn="l" rtl="0"/>
            <a:r>
              <a:rPr lang="en-US" b="0" i="0">
                <a:effectLst/>
              </a:rPr>
              <a:t>Each line is the result of a corresponding query.</a:t>
            </a:r>
          </a:p>
          <a:p>
            <a:pPr lvl="1"/>
            <a:endParaRPr lang="vi-VN" b="0" i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06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24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FAMILY TREE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/>
              <a:t>Example: input and output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2F1E72D-7ECD-4A7F-7151-F4AE67D85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17899"/>
              </p:ext>
            </p:extLst>
          </p:nvPr>
        </p:nvGraphicFramePr>
        <p:xfrm>
          <a:off x="3935760" y="1268760"/>
          <a:ext cx="5400600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8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9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478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Peter Newman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Michael Thomas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John David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Paul Mark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Stephan Mark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Pierre Thomas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Mark Newman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Bill David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David Newman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Thomas Mark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***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descendants Newman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descendants Mark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descendants David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generation Mark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 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 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 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482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25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FAMILY TREE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/>
              <a:t>Data structure:</a:t>
            </a:r>
          </a:p>
          <a:p>
            <a:pPr marL="0" indent="0">
              <a:buNone/>
            </a:pPr>
            <a:endParaRPr lang="en-US" sz="2000">
              <a:latin typeface="Consolas" panose="020B0609020204030204" pitchFamily="49" charset="0"/>
            </a:endParaRP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 b="0" i="0">
                <a:effectLst/>
              </a:rPr>
              <a:t>Create a new node with the parameter "name" passed into the function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E3001A-B466-A821-C604-8579526FD543}"/>
              </a:ext>
            </a:extLst>
          </p:cNvPr>
          <p:cNvSpPr txBox="1">
            <a:spLocks noChangeArrowheads="1"/>
          </p:cNvSpPr>
          <p:nvPr/>
        </p:nvSpPr>
        <p:spPr>
          <a:xfrm>
            <a:off x="4007768" y="1146647"/>
            <a:ext cx="7128792" cy="196847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typedef struct Node{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char name[MAX_LEN];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struct Node* leftMostChild;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struct Node* rightSibling;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struct Node* parent;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}Node;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EF79AA-52BB-F91E-5C0E-C142FAA65CBC}"/>
              </a:ext>
            </a:extLst>
          </p:cNvPr>
          <p:cNvSpPr txBox="1">
            <a:spLocks noChangeArrowheads="1"/>
          </p:cNvSpPr>
          <p:nvPr/>
        </p:nvSpPr>
        <p:spPr>
          <a:xfrm>
            <a:off x="4011095" y="3861048"/>
            <a:ext cx="7128792" cy="244827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Node* makeNode(const char* name){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p = (Node*)malloc(sizeof(Node));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strcpy(p-&gt;name,name);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p-&gt;leftMostChild = NULL;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p-&gt;rightSibling = NULL;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p-&gt;parent = NULL;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return p;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73561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26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FAMILY TREE - PSEUDOCODE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 b="0" i="0">
                <a:effectLst/>
              </a:rPr>
              <a:t>Insert a new child node as the leftmost child of the parent node in the tree and search by name.</a:t>
            </a:r>
            <a:endParaRPr lang="en-US" sz="2000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EF79AA-52BB-F91E-5C0E-C142FAA65CBC}"/>
              </a:ext>
            </a:extLst>
          </p:cNvPr>
          <p:cNvSpPr txBox="1">
            <a:spLocks noChangeArrowheads="1"/>
          </p:cNvSpPr>
          <p:nvPr/>
        </p:nvSpPr>
        <p:spPr>
          <a:xfrm>
            <a:off x="1487488" y="1484784"/>
            <a:ext cx="4680520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addChild(Node* child, Node* parent){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child.parent = parent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parent.leftMostChild is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parent.leftMostChild = child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else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 = parent.leftMostChild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while p.rightSibling is not NULL do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p = p.rightSibling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end while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p.rightSibling = child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if}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3284AE0-DDBB-66A2-E85E-8C40C16FD0CD}"/>
              </a:ext>
            </a:extLst>
          </p:cNvPr>
          <p:cNvSpPr txBox="1">
            <a:spLocks noChangeArrowheads="1"/>
          </p:cNvSpPr>
          <p:nvPr/>
        </p:nvSpPr>
        <p:spPr>
          <a:xfrm>
            <a:off x="6600056" y="1484784"/>
            <a:ext cx="5112568" cy="47525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Node* findNode(char* name){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</a:t>
            </a:r>
            <a:r>
              <a:rPr lang="en-US" sz="1400">
                <a:latin typeface="Consolas" panose="020B0609020204030204" pitchFamily="49" charset="0"/>
              </a:rPr>
              <a:t> for i from 0 to n - 1 do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if strcmp(nodes[i].name, name) equals 0       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return nodes[i]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for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return NULL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689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27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661920" cy="436098"/>
          </a:xfrm>
        </p:spPr>
        <p:txBody>
          <a:bodyPr/>
          <a:lstStyle/>
          <a:p>
            <a:r>
              <a:rPr lang="en-US" sz="2800"/>
              <a:t>FAMILY TREE - PSEUDOCODE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 b="0" i="0">
                <a:effectLst/>
              </a:rPr>
              <a:t>Calculate the number of descendants (children and grandchildren) and the number of generations (maximum depth of child trees) of a node.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D08152B-FABD-D083-E9EA-04B9809B9A50}"/>
              </a:ext>
            </a:extLst>
          </p:cNvPr>
          <p:cNvSpPr txBox="1">
            <a:spLocks noChangeArrowheads="1"/>
          </p:cNvSpPr>
          <p:nvPr/>
        </p:nvSpPr>
        <p:spPr>
          <a:xfrm>
            <a:off x="1487488" y="1687497"/>
            <a:ext cx="4104456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int countNodes(Node* nod){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if nod is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 0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 = nod.leftMostChild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cnt = 1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while p is not NULL do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cnt = cnt + countNodes(p)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 = p.rightSibling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while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return cnt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22286C4-8345-9E37-7BDA-099A18BDF538}"/>
              </a:ext>
            </a:extLst>
          </p:cNvPr>
          <p:cNvSpPr txBox="1">
            <a:spLocks noChangeArrowheads="1"/>
          </p:cNvSpPr>
          <p:nvPr/>
        </p:nvSpPr>
        <p:spPr>
          <a:xfrm>
            <a:off x="6240016" y="1687497"/>
            <a:ext cx="4104456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int height(Node* nod){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nod is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 0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maxH = 0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 = nod.leftMostChild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while p is not NULL do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h = height(p)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if h &gt; maxH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maxH = h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 = p.rightSibling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while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return maxH + 1}</a:t>
            </a:r>
          </a:p>
        </p:txBody>
      </p:sp>
    </p:spTree>
    <p:extLst>
      <p:ext uri="{BB962C8B-B14F-4D97-AF65-F5344CB8AC3E}">
        <p14:creationId xmlns:p14="http://schemas.microsoft.com/office/powerpoint/2010/main" val="3604238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28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FAMILY TREE - CODE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 b="0" i="0">
                <a:effectLst/>
              </a:rPr>
              <a:t>Insert a new child node as the leftmost child of the parent node in the tree and search by name.</a:t>
            </a:r>
            <a:endParaRPr lang="en-US" sz="2000"/>
          </a:p>
          <a:p>
            <a:pPr marL="0" indent="0">
              <a:buNone/>
            </a:pPr>
            <a:endParaRPr lang="en-US" sz="2000">
              <a:latin typeface="Consolas" panose="020B0609020204030204" pitchFamily="49" charset="0"/>
            </a:endParaRP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EF79AA-52BB-F91E-5C0E-C142FAA65CBC}"/>
              </a:ext>
            </a:extLst>
          </p:cNvPr>
          <p:cNvSpPr txBox="1">
            <a:spLocks noChangeArrowheads="1"/>
          </p:cNvSpPr>
          <p:nvPr/>
        </p:nvSpPr>
        <p:spPr>
          <a:xfrm>
            <a:off x="551383" y="1484784"/>
            <a:ext cx="5985093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addChild(Node* child, Node* parent){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child-&gt;parent = parent;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if(parent-&gt;leftMostChild == NULL){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parent-&gt;leftMostChild = child;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}else{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Node* p = parent-&gt;leftMostChild;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while(p-&gt;rightSibling != NULL)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	   p = p-&gt;rightSibling;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p-&gt;rightSibling = child;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3284AE0-DDBB-66A2-E85E-8C40C16FD0CD}"/>
              </a:ext>
            </a:extLst>
          </p:cNvPr>
          <p:cNvSpPr txBox="1">
            <a:spLocks noChangeArrowheads="1"/>
          </p:cNvSpPr>
          <p:nvPr/>
        </p:nvSpPr>
        <p:spPr>
          <a:xfrm>
            <a:off x="6600055" y="1484784"/>
            <a:ext cx="5299655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Node* findNode(char* name){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for(int i = 0; i &lt; n; i++){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    if(strcmp(nodes[i]-&gt;name,name) == 0){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        return nodes[i];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    return NULL;</a:t>
            </a:r>
          </a:p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}</a:t>
            </a:r>
            <a:endParaRPr 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35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29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661920" cy="436098"/>
          </a:xfrm>
        </p:spPr>
        <p:txBody>
          <a:bodyPr/>
          <a:lstStyle/>
          <a:p>
            <a:r>
              <a:rPr lang="en-US" sz="2800"/>
              <a:t>FAMILY TREE - CODE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 b="0" i="0">
                <a:effectLst/>
              </a:rPr>
              <a:t>Calculate the number of descendants (children and grandchildren) and the number of generations (maximum depth of child trees) of a node.</a:t>
            </a:r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D08152B-FABD-D083-E9EA-04B9809B9A50}"/>
              </a:ext>
            </a:extLst>
          </p:cNvPr>
          <p:cNvSpPr txBox="1">
            <a:spLocks noChangeArrowheads="1"/>
          </p:cNvSpPr>
          <p:nvPr/>
        </p:nvSpPr>
        <p:spPr>
          <a:xfrm>
            <a:off x="1487488" y="1772816"/>
            <a:ext cx="4104456" cy="425010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int countNodes(Node* nod){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if(nod == NULL) return 0;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p = nod-&gt;leftMostChild;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int cnt = 1;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while(p != NULL){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cnt += countNodes(p);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 = p-&gt;rightSibling;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return cnt;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22286C4-8345-9E37-7BDA-099A18BDF538}"/>
              </a:ext>
            </a:extLst>
          </p:cNvPr>
          <p:cNvSpPr txBox="1">
            <a:spLocks noChangeArrowheads="1"/>
          </p:cNvSpPr>
          <p:nvPr/>
        </p:nvSpPr>
        <p:spPr>
          <a:xfrm>
            <a:off x="6240016" y="1772816"/>
            <a:ext cx="4104456" cy="425010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int height(Node* nod){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if(nod == NULL) return 0;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int maxH = 0;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p = nod-&gt;leftMostChild;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while(p != NULL){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int h = height(p);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if(h &gt; maxH) maxH = h;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 = p-&gt;rightSibling;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return maxH + 1;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4364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altLang="zh-CN" sz="5400" b="1">
                <a:solidFill>
                  <a:srgbClr val="FF0000"/>
                </a:solidFill>
                <a:latin typeface="Linh AvantGarde" panose="02000603030000020004" pitchFamily="2" charset="0"/>
              </a:rPr>
              <a:t>C PROGRAMMING BASIC</a:t>
            </a:r>
            <a:endParaRPr lang="en-US" altLang="zh-CN" sz="5400" b="1" dirty="0">
              <a:solidFill>
                <a:srgbClr val="FF0000"/>
              </a:solidFill>
              <a:latin typeface="Linh AvantGarde" panose="02000603030000020004" pitchFamily="2" charset="0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789796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/>
              <a:t>TREE – PART 1</a:t>
            </a:r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30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FAMILY TREE - CODE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/>
              <a:t>Some functions:</a:t>
            </a:r>
          </a:p>
          <a:p>
            <a:pPr marL="0" indent="0">
              <a:buNone/>
            </a:pPr>
            <a:endParaRPr lang="en-US" sz="2000">
              <a:latin typeface="Consolas" panose="020B0609020204030204" pitchFamily="49" charset="0"/>
            </a:endParaRP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EF79AA-52BB-F91E-5C0E-C142FAA65CBC}"/>
              </a:ext>
            </a:extLst>
          </p:cNvPr>
          <p:cNvSpPr txBox="1">
            <a:spLocks noChangeArrowheads="1"/>
          </p:cNvSpPr>
          <p:nvPr/>
        </p:nvSpPr>
        <p:spPr>
          <a:xfrm>
            <a:off x="551384" y="1488171"/>
            <a:ext cx="5253208" cy="47491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sovle(){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while(1){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char name1[MAX_LEN], name2[MAX_LEN];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scanf("%s",name1); if(strcmp(name1,"***") == 0) break;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scanf("%s",name2);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Node* n1 = findNode(name1);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if(n1 == NULL){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n++; nodes[n-1] = makeNode(name1); n1 = nodes[n-1]; }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Node* n2 = findNode(name2);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if(n2 == NULL){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n++; nodes[n-1] = makeNode(name2); n2 = nodes[n-1];}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addChild(n1,n2);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3284AE0-DDBB-66A2-E85E-8C40C16FD0CD}"/>
              </a:ext>
            </a:extLst>
          </p:cNvPr>
          <p:cNvSpPr txBox="1">
            <a:spLocks noChangeArrowheads="1"/>
          </p:cNvSpPr>
          <p:nvPr/>
        </p:nvSpPr>
        <p:spPr>
          <a:xfrm>
            <a:off x="6255170" y="1488171"/>
            <a:ext cx="5544616" cy="53698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while(1){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char cmd[MAX_LEN]; scanf("%s",cmd);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if(strcmp(cmd,"***")==0) break;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if(strcmp(cmd,"descendants")==0){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char param[MAX_LEN];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scanf("%s",param);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Node* nod = findNode(param);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int ans = countNodes(nod);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printf("%d\n",ans-1);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}else if(strcmp(cmd,"generation")==0){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char param[MAX_LEN];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scanf("%s",param);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Node* nod = findNode(param);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int ans = height(nod);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printf("%d\n",ans-1); }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7539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13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/>
              <a:t>Tree manipulation query depth – height (</a:t>
            </a:r>
            <a:r>
              <a:rPr lang="en-US" sz="2000" dirty="0"/>
              <a:t>P</a:t>
            </a:r>
            <a:r>
              <a:rPr lang="en-US" sz="2000"/>
              <a:t>.04.09.01</a:t>
            </a:r>
            <a:r>
              <a:rPr lang="en-US" sz="2000" dirty="0"/>
              <a:t>)</a:t>
            </a:r>
          </a:p>
          <a:p>
            <a:r>
              <a:rPr lang="en-US" sz="2000"/>
              <a:t>Tree manipulation and traversal (</a:t>
            </a:r>
            <a:r>
              <a:rPr lang="en-US" sz="2000" dirty="0"/>
              <a:t>P</a:t>
            </a:r>
            <a:r>
              <a:rPr lang="en-US" sz="2000"/>
              <a:t>.04.09.02</a:t>
            </a:r>
            <a:r>
              <a:rPr lang="en-US" sz="2000" dirty="0"/>
              <a:t>)</a:t>
            </a:r>
          </a:p>
          <a:p>
            <a:r>
              <a:rPr lang="en-US" sz="2000"/>
              <a:t>Family Tree (</a:t>
            </a:r>
            <a:r>
              <a:rPr lang="en-US" sz="2000" dirty="0"/>
              <a:t>P</a:t>
            </a:r>
            <a:r>
              <a:rPr lang="en-US" sz="2000"/>
              <a:t>.04.09.03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5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TREE MANIPULATION QUERY DEPTH – HEIGHT (P.04.09.01)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556E7-5E43-2049-403E-DC0BF95F08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 b="0" i="0">
                <a:solidFill>
                  <a:srgbClr val="374151"/>
                </a:solidFill>
                <a:effectLst/>
              </a:rPr>
              <a:t>Each node in a tree has a field called "id" (identifier), which is an integer (the ids of nodes in the tree are distinct). Perform a series of the following actions, including operations related to tree construction and traversal:</a:t>
            </a:r>
          </a:p>
          <a:p>
            <a:pPr lvl="1"/>
            <a:r>
              <a:rPr lang="en-US" b="1" i="0">
                <a:solidFill>
                  <a:srgbClr val="374151"/>
                </a:solidFill>
                <a:effectLst/>
              </a:rPr>
              <a:t>MakeRoot u:</a:t>
            </a:r>
            <a:r>
              <a:rPr lang="en-US" b="0" i="0">
                <a:solidFill>
                  <a:srgbClr val="374151"/>
                </a:solidFill>
                <a:effectLst/>
              </a:rPr>
              <a:t> Create the root node with id u.</a:t>
            </a:r>
          </a:p>
          <a:p>
            <a:pPr lvl="1"/>
            <a:r>
              <a:rPr lang="en-US" b="1" i="0">
                <a:solidFill>
                  <a:srgbClr val="374151"/>
                </a:solidFill>
                <a:effectLst/>
              </a:rPr>
              <a:t>Insert u v:</a:t>
            </a:r>
            <a:r>
              <a:rPr lang="en-US" b="0" i="0">
                <a:solidFill>
                  <a:srgbClr val="374151"/>
                </a:solidFill>
                <a:effectLst/>
              </a:rPr>
              <a:t> Create a new node u and insert it at the end of the list of children of node v (if the node with id v does not exist or the node with id u already exists, do not insert).</a:t>
            </a:r>
          </a:p>
          <a:p>
            <a:pPr lvl="1"/>
            <a:r>
              <a:rPr lang="en-US" b="1" i="0">
                <a:solidFill>
                  <a:srgbClr val="374151"/>
                </a:solidFill>
                <a:effectLst/>
              </a:rPr>
              <a:t>Height u:</a:t>
            </a:r>
            <a:r>
              <a:rPr lang="en-US" b="0" i="0">
                <a:solidFill>
                  <a:srgbClr val="374151"/>
                </a:solidFill>
                <a:effectLst/>
              </a:rPr>
              <a:t> Calculate and return the height of node u.</a:t>
            </a:r>
          </a:p>
          <a:p>
            <a:pPr lvl="1"/>
            <a:r>
              <a:rPr lang="en-US" b="1" i="0">
                <a:solidFill>
                  <a:srgbClr val="374151"/>
                </a:solidFill>
                <a:effectLst/>
              </a:rPr>
              <a:t>Depth u:</a:t>
            </a:r>
            <a:r>
              <a:rPr lang="en-US" b="0" i="0">
                <a:solidFill>
                  <a:srgbClr val="374151"/>
                </a:solidFill>
                <a:effectLst/>
              </a:rPr>
              <a:t> Calculate and return the depth of node u.</a:t>
            </a:r>
          </a:p>
          <a:p>
            <a:pPr algn="l"/>
            <a:r>
              <a:rPr lang="en-US" b="0" i="0">
                <a:solidFill>
                  <a:srgbClr val="374151"/>
                </a:solidFill>
                <a:effectLst/>
              </a:rPr>
              <a:t>It is known that there is only one MakeRoot command, and it always appears on the first line.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374151"/>
                </a:solidFill>
                <a:effectLst/>
              </a:rPr>
              <a:t>Input:</a:t>
            </a:r>
            <a:r>
              <a:rPr lang="en-US" b="0" i="0">
                <a:solidFill>
                  <a:srgbClr val="374151"/>
                </a:solidFill>
                <a:effectLst/>
              </a:rPr>
              <a:t> Consists of lines, each line formatted as described above, where the last line is marked by * (indicating the end of the input).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374151"/>
                </a:solidFill>
                <a:effectLst/>
              </a:rPr>
              <a:t>Output:</a:t>
            </a:r>
            <a:r>
              <a:rPr lang="en-US" b="0" i="0">
                <a:solidFill>
                  <a:srgbClr val="374151"/>
                </a:solidFill>
                <a:effectLst/>
              </a:rPr>
              <a:t> Write the result of each Height and Depth command, respectively, as read from the input.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94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6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TREE MANIPULATION QUERY DEPTH – HEIGHT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/>
              <a:t>Example: Input and output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2F1E72D-7ECD-4A7F-7151-F4AE67D85925}"/>
              </a:ext>
            </a:extLst>
          </p:cNvPr>
          <p:cNvGraphicFramePr>
            <a:graphicFrameLocks noGrp="1"/>
          </p:cNvGraphicFramePr>
          <p:nvPr/>
        </p:nvGraphicFramePr>
        <p:xfrm>
          <a:off x="4149544" y="1268760"/>
          <a:ext cx="3858648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29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478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>
                          <a:latin typeface="-apple-system"/>
                        </a:rPr>
                        <a:t>MakeRoot 10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>
                          <a:latin typeface="-apple-system"/>
                        </a:rPr>
                        <a:t>Insert 11 10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>
                          <a:latin typeface="-apple-system"/>
                        </a:rPr>
                        <a:t>Insert 1 10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>
                          <a:latin typeface="-apple-system"/>
                        </a:rPr>
                        <a:t>Insert 3 10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>
                          <a:latin typeface="-apple-system"/>
                        </a:rPr>
                        <a:t>Insert 5 11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>
                          <a:latin typeface="-apple-system"/>
                        </a:rPr>
                        <a:t>Insert 4 11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>
                          <a:latin typeface="-apple-system"/>
                        </a:rPr>
                        <a:t>Depth 4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>
                          <a:latin typeface="-apple-system"/>
                        </a:rPr>
                        <a:t>Insert 8 3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>
                          <a:latin typeface="-apple-system"/>
                        </a:rPr>
                        <a:t>Insert 2 3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>
                          <a:latin typeface="-apple-system"/>
                        </a:rPr>
                        <a:t>Insert 7 3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>
                          <a:latin typeface="-apple-system"/>
                        </a:rPr>
                        <a:t>Insert 6 4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>
                          <a:latin typeface="-apple-system"/>
                        </a:rPr>
                        <a:t>Insert 9 4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>
                          <a:latin typeface="-apple-system"/>
                        </a:rPr>
                        <a:t>Height 10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>
                          <a:latin typeface="-apple-system"/>
                        </a:rPr>
                        <a:t>Height 11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>
                          <a:latin typeface="-apple-system"/>
                        </a:rPr>
                        <a:t>Height 4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>
                          <a:latin typeface="-apple-system"/>
                        </a:rPr>
                        <a:t>*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pPr rtl="0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310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7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TREE MANIPULATION QUERY DEPTH – HEIGHT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/>
              <a:t>Data structure:</a:t>
            </a:r>
          </a:p>
          <a:p>
            <a:pPr marL="0" indent="0">
              <a:buNone/>
            </a:pPr>
            <a:endParaRPr lang="en-US" sz="2000">
              <a:latin typeface="Consolas" panose="020B0609020204030204" pitchFamily="49" charset="0"/>
            </a:endParaRP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 b="0" i="0">
                <a:effectLst/>
              </a:rPr>
              <a:t>Create a new node with </a:t>
            </a:r>
            <a:r>
              <a:rPr lang="en-US"/>
              <a:t>id =u:</a:t>
            </a:r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E3001A-B466-A821-C604-8579526FD543}"/>
              </a:ext>
            </a:extLst>
          </p:cNvPr>
          <p:cNvSpPr txBox="1">
            <a:spLocks noChangeArrowheads="1"/>
          </p:cNvSpPr>
          <p:nvPr/>
        </p:nvSpPr>
        <p:spPr>
          <a:xfrm>
            <a:off x="4007768" y="1146647"/>
            <a:ext cx="7128792" cy="196847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typedef struct Node{   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	int id;   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	struct Node* leftMostChild; </a:t>
            </a:r>
            <a:r>
              <a:rPr lang="en-US" altLang="ja-JP" sz="140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// pointer to the left-most child</a:t>
            </a:r>
            <a:r>
              <a:rPr lang="en-US" sz="1400"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	struct Node* rightSibling; </a:t>
            </a:r>
            <a:r>
              <a:rPr lang="en-US" altLang="ja-JP" sz="1400">
                <a:latin typeface="Consolas" panose="020B0609020204030204" pitchFamily="49" charset="0"/>
                <a:ea typeface="MS PGothic" panose="020B0600070205080204" pitchFamily="34" charset="-128"/>
                <a:cs typeface="Arial" panose="020B0604020202020204" pitchFamily="34" charset="0"/>
              </a:rPr>
              <a:t>// pointer to the right sibling</a:t>
            </a:r>
            <a:r>
              <a:rPr lang="en-US" sz="1400">
                <a:latin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	struct Node* parent;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}Node;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EF79AA-52BB-F91E-5C0E-C142FAA65CBC}"/>
              </a:ext>
            </a:extLst>
          </p:cNvPr>
          <p:cNvSpPr txBox="1">
            <a:spLocks noChangeArrowheads="1"/>
          </p:cNvSpPr>
          <p:nvPr/>
        </p:nvSpPr>
        <p:spPr>
          <a:xfrm>
            <a:off x="4000584" y="3726169"/>
            <a:ext cx="7128792" cy="262119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Node* makeNode(int u){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Node* p = (Node*)malloc(sizeof(Node));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p-&gt;id = u;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p-&gt;leftMostChild = NULL;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p-&gt;rightSibling = NULL;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p-&gt;parent = NULL;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return p;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2824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8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TREE MANIPULATION QUERY DEPTH – HEIGHT– PSEUDOCODE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r>
              <a:rPr lang="en-US" b="0" i="0">
                <a:effectLst/>
              </a:rPr>
              <a:t>Insert a new node with the identifier (id) u as the leftmost child of the node with the identifier (id) v in the tree</a:t>
            </a:r>
            <a:endParaRPr lang="en-US" sz="2000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EF79AA-52BB-F91E-5C0E-C142FAA65CBC}"/>
              </a:ext>
            </a:extLst>
          </p:cNvPr>
          <p:cNvSpPr txBox="1">
            <a:spLocks noChangeArrowheads="1"/>
          </p:cNvSpPr>
          <p:nvPr/>
        </p:nvSpPr>
        <p:spPr>
          <a:xfrm>
            <a:off x="1487488" y="1687497"/>
            <a:ext cx="4104456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void insert(Node* r, int u, int v){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 = find(r, v)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p is NULL then return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q = makeNode(u)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p.leftMostChild is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p.leftMostChild = q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q.parent = p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h = p.leftMostChild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while h.rightSibling is not NULL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h = h.rightSibling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h.rightSibling = q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q.parent = p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3284AE0-DDBB-66A2-E85E-8C40C16FD0CD}"/>
              </a:ext>
            </a:extLst>
          </p:cNvPr>
          <p:cNvSpPr txBox="1">
            <a:spLocks noChangeArrowheads="1"/>
          </p:cNvSpPr>
          <p:nvPr/>
        </p:nvSpPr>
        <p:spPr>
          <a:xfrm>
            <a:off x="6600056" y="1634633"/>
            <a:ext cx="4104456" cy="47525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Node* find(Node* r, int u){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r is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 NULL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r.id is equal to u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 r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 = r.leftMostChild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while p is not NULL do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q = find(p, u)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if q is not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return q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 = p.rightSibling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while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return NULL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0116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2E7E4-0AD5-0F05-BC95-4AC5769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8488-2DBE-4E62-B7EE-BA7D2927C7BD}" type="slidenum">
              <a:rPr lang="en-GB" smtClean="0"/>
              <a:t>9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82E3-EDB6-A46B-AA98-E5000555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TREE MANIPULATION QUERY DEPTH – HEIGHT– PSEUDOCODE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DBE19-DB11-20D2-8A88-5FC4858E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1604" y="1028474"/>
            <a:ext cx="11514528" cy="4909124"/>
          </a:xfrm>
        </p:spPr>
        <p:txBody>
          <a:bodyPr/>
          <a:lstStyle/>
          <a:p>
            <a:pPr lvl="1"/>
            <a:r>
              <a:rPr lang="en-US" sz="2000" b="0" i="0">
                <a:effectLst/>
              </a:rPr>
              <a:t>Find the depth and height of a tree</a:t>
            </a:r>
            <a:endParaRPr lang="en-US" sz="2000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EF79AA-52BB-F91E-5C0E-C142FAA65CBC}"/>
              </a:ext>
            </a:extLst>
          </p:cNvPr>
          <p:cNvSpPr txBox="1">
            <a:spLocks noChangeArrowheads="1"/>
          </p:cNvSpPr>
          <p:nvPr/>
        </p:nvSpPr>
        <p:spPr>
          <a:xfrm>
            <a:off x="1487488" y="1484784"/>
            <a:ext cx="4464496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int depth(Node* r){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p = r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d = 0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while p is not NULL do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d = d + 1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p = p.parent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while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return d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3284AE0-DDBB-66A2-E85E-8C40C16FD0CD}"/>
              </a:ext>
            </a:extLst>
          </p:cNvPr>
          <p:cNvSpPr txBox="1">
            <a:spLocks noChangeArrowheads="1"/>
          </p:cNvSpPr>
          <p:nvPr/>
        </p:nvSpPr>
        <p:spPr>
          <a:xfrm>
            <a:off x="5951984" y="1484784"/>
            <a:ext cx="5328592" cy="45277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400">
                <a:latin typeface="Consolas" panose="020B0609020204030204" pitchFamily="49" charset="0"/>
              </a:rPr>
              <a:t>int height(Node* r){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maxH = 0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if r is NULL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return 0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for each p in r.leftMostChild to NULL do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h = height(p)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if h &gt; maxH then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    maxH = h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    end if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end for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    return maxH + 1</a:t>
            </a:r>
          </a:p>
          <a:p>
            <a:pPr marL="0" indent="0">
              <a:buNone/>
            </a:pPr>
            <a:r>
              <a:rPr lang="en-US" sz="14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7549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C9EB9AF-E77E-4551-87F4-4FE2E86D0379}" vid="{E8919D33-A976-4955-AFB8-A27EBB61C1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4" ma:contentTypeDescription="Create a new document." ma:contentTypeScope="" ma:versionID="ab42ff59064bab5a86eff4b62602acbc">
  <xsd:schema xmlns:xsd="http://www.w3.org/2001/XMLSchema" xmlns:xs="http://www.w3.org/2001/XMLSchema" xmlns:p="http://schemas.microsoft.com/office/2006/metadata/properties" xmlns:ns2="d0a6ddea-004a-4b16-a170-7c91a96eeb9b" targetNamespace="http://schemas.microsoft.com/office/2006/metadata/properties" ma:root="true" ma:fieldsID="2d27bf802cbab3f01b47c4a64429af83" ns2:_="">
    <xsd:import namespace="d0a6ddea-004a-4b16-a170-7c91a96eeb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a6ddea-004a-4b16-a170-7c91a96eeb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5F6115-087C-47BE-8E2B-DA76EDD2BEB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D587BF8-B6BC-4E62-8D74-CBA20D8BE9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0B4369-1126-4582-8C1F-EEEFCC7B046D}"/>
</file>

<file path=docProps/app.xml><?xml version="1.0" encoding="utf-8"?>
<Properties xmlns="http://schemas.openxmlformats.org/officeDocument/2006/extended-properties" xmlns:vt="http://schemas.openxmlformats.org/officeDocument/2006/docPropsVTypes">
  <Template>HUST_PPT_template_2022_Blue_16x9</Template>
  <TotalTime>660</TotalTime>
  <Words>4195</Words>
  <Application>Microsoft Office PowerPoint</Application>
  <PresentationFormat>Widescreen</PresentationFormat>
  <Paragraphs>692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C PROGRAMMING BASIC</vt:lpstr>
      <vt:lpstr>PowerPoint Presentation</vt:lpstr>
      <vt:lpstr>OUTLINE</vt:lpstr>
      <vt:lpstr>TREE MANIPULATION QUERY DEPTH – HEIGHT (P.04.09.01)</vt:lpstr>
      <vt:lpstr>TREE MANIPULATION QUERY DEPTH – HEIGHT</vt:lpstr>
      <vt:lpstr>TREE MANIPULATION QUERY DEPTH – HEIGHT</vt:lpstr>
      <vt:lpstr>TREE MANIPULATION QUERY DEPTH – HEIGHT– PSEUDOCODE</vt:lpstr>
      <vt:lpstr>TREE MANIPULATION QUERY DEPTH – HEIGHT– PSEUDOCODE</vt:lpstr>
      <vt:lpstr>TREE MANIPULATION QUERY DEPTH – HEIGHT– CODE</vt:lpstr>
      <vt:lpstr>TREE MANIPULATION QUERY DEPTH – HEIGHT– CODE</vt:lpstr>
      <vt:lpstr>TREE MANIPULATION QUERY DEPTH – HEIGHT– CODE</vt:lpstr>
      <vt:lpstr>TREE MANIPULATION QUERY DEPTH – HEIGHT– CODE</vt:lpstr>
      <vt:lpstr>TREE MANIPULATION AND TRAVERSAL (P.04.09.02)</vt:lpstr>
      <vt:lpstr>TREE MANIPULATION AND TRAVERSAL</vt:lpstr>
      <vt:lpstr>TREE MANIPULATION AND TRAVERSAL</vt:lpstr>
      <vt:lpstr>TREE MANIPULATION AND TRAVERSAL - PSEUDOCODE</vt:lpstr>
      <vt:lpstr>TREE MANIPULATION AND TRAVERSAL - PSEUDOCODE</vt:lpstr>
      <vt:lpstr>TREE MANIPULATION AND TRAVERSAL - PSEUDOCODE</vt:lpstr>
      <vt:lpstr>TREE MANIPULATION AND TRAVERSAL - CODE</vt:lpstr>
      <vt:lpstr>TREE MANIPULATION AND TRAVERSAL - CODE</vt:lpstr>
      <vt:lpstr>TREE MANIPULATION AND TRAVERSAL - CODE</vt:lpstr>
      <vt:lpstr>FAMILY TREE (P.04.09.03)</vt:lpstr>
      <vt:lpstr>FAMILY TREE</vt:lpstr>
      <vt:lpstr>FAMILY TREE</vt:lpstr>
      <vt:lpstr>FAMILY TREE - PSEUDOCODE</vt:lpstr>
      <vt:lpstr>FAMILY TREE - PSEUDOCODE</vt:lpstr>
      <vt:lpstr>FAMILY TREE - CODE</vt:lpstr>
      <vt:lpstr>FAMILY TREE - CODE</vt:lpstr>
      <vt:lpstr>FAMILY TREE -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CẤU TRÚC DỮ LIỆU VÀ GIẢI THUẬT</dc:title>
  <dc:creator>DHBK</dc:creator>
  <cp:lastModifiedBy>Linh VN</cp:lastModifiedBy>
  <cp:revision>95</cp:revision>
  <cp:lastPrinted>2017-09-05T07:38:20Z</cp:lastPrinted>
  <dcterms:created xsi:type="dcterms:W3CDTF">2017-06-06T12:12:12Z</dcterms:created>
  <dcterms:modified xsi:type="dcterms:W3CDTF">2025-02-11T02:54:23Z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